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9750F4C-7F77-4D3A-977C-C6DD828F97A8}" type="datetimeFigureOut">
              <a:rPr lang="en-US" smtClean="0"/>
              <a:pPr/>
              <a:t>3/24/2018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9595347-F0FF-40ED-87CE-D0D9617A5206}"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750F4C-7F77-4D3A-977C-C6DD828F97A8}" type="datetimeFigureOut">
              <a:rPr lang="en-US" smtClean="0"/>
              <a:pPr/>
              <a:t>3/24/2018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95347-F0FF-40ED-87CE-D0D9617A520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9595347-F0FF-40ED-87CE-D0D9617A5206}"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750F4C-7F77-4D3A-977C-C6DD828F97A8}" type="datetimeFigureOut">
              <a:rPr lang="en-US" smtClean="0"/>
              <a:pPr/>
              <a:t>3/24/2018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9750F4C-7F77-4D3A-977C-C6DD828F97A8}" type="datetimeFigureOut">
              <a:rPr lang="en-US" smtClean="0"/>
              <a:pPr/>
              <a:t>3/24/2018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9595347-F0FF-40ED-87CE-D0D9617A5206}"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9750F4C-7F77-4D3A-977C-C6DD828F97A8}" type="datetimeFigureOut">
              <a:rPr lang="en-US" smtClean="0"/>
              <a:pPr/>
              <a:t>3/24/2018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9595347-F0FF-40ED-87CE-D0D9617A5206}"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9750F4C-7F77-4D3A-977C-C6DD828F97A8}" type="datetimeFigureOut">
              <a:rPr lang="en-US" smtClean="0"/>
              <a:pPr/>
              <a:t>3/24/2018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595347-F0FF-40ED-87CE-D0D9617A5206}"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9750F4C-7F77-4D3A-977C-C6DD828F97A8}" type="datetimeFigureOut">
              <a:rPr lang="en-US" smtClean="0"/>
              <a:pPr/>
              <a:t>3/24/2018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9595347-F0FF-40ED-87CE-D0D9617A5206}"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750F4C-7F77-4D3A-977C-C6DD828F97A8}" type="datetimeFigureOut">
              <a:rPr lang="en-US" smtClean="0"/>
              <a:pPr/>
              <a:t>3/24/2018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9595347-F0FF-40ED-87CE-D0D9617A52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9750F4C-7F77-4D3A-977C-C6DD828F97A8}" type="datetimeFigureOut">
              <a:rPr lang="en-US" smtClean="0"/>
              <a:pPr/>
              <a:t>3/24/2018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9595347-F0FF-40ED-87CE-D0D9617A52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9595347-F0FF-40ED-87CE-D0D9617A5206}"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9750F4C-7F77-4D3A-977C-C6DD828F97A8}" type="datetimeFigureOut">
              <a:rPr lang="en-US" smtClean="0"/>
              <a:pPr/>
              <a:t>3/24/2018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9595347-F0FF-40ED-87CE-D0D9617A5206}"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9750F4C-7F77-4D3A-977C-C6DD828F97A8}" type="datetimeFigureOut">
              <a:rPr lang="en-US" smtClean="0"/>
              <a:pPr/>
              <a:t>3/24/2018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9750F4C-7F77-4D3A-977C-C6DD828F97A8}" type="datetimeFigureOut">
              <a:rPr lang="en-US" smtClean="0"/>
              <a:pPr/>
              <a:t>3/24/2018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9595347-F0FF-40ED-87CE-D0D9617A5206}"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3429000"/>
          </a:xfrm>
        </p:spPr>
        <p:txBody>
          <a:bodyPr>
            <a:noAutofit/>
          </a:bodyPr>
          <a:lstStyle/>
          <a:p>
            <a:r>
              <a:rPr lang="en-US" sz="1800" dirty="0" smtClean="0">
                <a:solidFill>
                  <a:srgbClr val="FF0000"/>
                </a:solidFill>
              </a:rPr>
              <a:t>A Group presentation</a:t>
            </a:r>
          </a:p>
          <a:p>
            <a:endParaRPr lang="en-US" sz="1800" dirty="0" smtClean="0">
              <a:solidFill>
                <a:srgbClr val="FF0000"/>
              </a:solidFill>
            </a:endParaRPr>
          </a:p>
          <a:p>
            <a:r>
              <a:rPr lang="en-US" sz="1800" dirty="0" smtClean="0">
                <a:solidFill>
                  <a:srgbClr val="FF0000"/>
                </a:solidFill>
              </a:rPr>
              <a:t>By </a:t>
            </a:r>
          </a:p>
          <a:p>
            <a:r>
              <a:rPr lang="en-US" sz="1800" dirty="0" smtClean="0">
                <a:solidFill>
                  <a:srgbClr val="FF0000"/>
                </a:solidFill>
              </a:rPr>
              <a:t>Group 06 </a:t>
            </a:r>
          </a:p>
          <a:p>
            <a:r>
              <a:rPr lang="en-US" sz="1800" dirty="0" smtClean="0">
                <a:solidFill>
                  <a:srgbClr val="FF0000"/>
                </a:solidFill>
              </a:rPr>
              <a:t>Presented by</a:t>
            </a:r>
          </a:p>
          <a:p>
            <a:endParaRPr lang="en-US" sz="1800" dirty="0" smtClean="0">
              <a:solidFill>
                <a:srgbClr val="FF0000"/>
              </a:solidFill>
            </a:endParaRPr>
          </a:p>
          <a:p>
            <a:r>
              <a:rPr lang="en-US" sz="1800" dirty="0" smtClean="0">
                <a:solidFill>
                  <a:srgbClr val="FF0000"/>
                </a:solidFill>
              </a:rPr>
              <a:t>Dr. </a:t>
            </a:r>
            <a:r>
              <a:rPr lang="en-US" sz="1800" smtClean="0">
                <a:solidFill>
                  <a:srgbClr val="FF0000"/>
                </a:solidFill>
              </a:rPr>
              <a:t>P.P</a:t>
            </a:r>
            <a:r>
              <a:rPr lang="en-US" sz="1800" dirty="0" smtClean="0">
                <a:solidFill>
                  <a:srgbClr val="FF0000"/>
                </a:solidFill>
              </a:rPr>
              <a:t>. </a:t>
            </a:r>
            <a:r>
              <a:rPr lang="en-US" sz="1800" dirty="0" err="1" smtClean="0">
                <a:solidFill>
                  <a:srgbClr val="FF0000"/>
                </a:solidFill>
              </a:rPr>
              <a:t>Zala</a:t>
            </a:r>
            <a:endParaRPr lang="en-US" sz="1800" dirty="0" smtClean="0">
              <a:solidFill>
                <a:srgbClr val="FF0000"/>
              </a:solidFill>
            </a:endParaRPr>
          </a:p>
          <a:p>
            <a:r>
              <a:rPr lang="en-US" sz="1800" dirty="0" smtClean="0">
                <a:solidFill>
                  <a:srgbClr val="FF0000"/>
                </a:solidFill>
              </a:rPr>
              <a:t>DR. </a:t>
            </a:r>
            <a:r>
              <a:rPr lang="en-US" sz="1800" dirty="0" err="1" smtClean="0">
                <a:solidFill>
                  <a:srgbClr val="FF0000"/>
                </a:solidFill>
              </a:rPr>
              <a:t>K.H</a:t>
            </a:r>
            <a:r>
              <a:rPr lang="en-US" sz="1800" dirty="0" err="1" smtClean="0">
                <a:solidFill>
                  <a:srgbClr val="FF0000"/>
                </a:solidFill>
              </a:rPr>
              <a:t>.</a:t>
            </a:r>
            <a:r>
              <a:rPr lang="en-US" sz="1800" dirty="0" smtClean="0">
                <a:solidFill>
                  <a:srgbClr val="FF0000"/>
                </a:solidFill>
              </a:rPr>
              <a:t> </a:t>
            </a:r>
            <a:r>
              <a:rPr lang="en-US" sz="1800" dirty="0" err="1" smtClean="0">
                <a:solidFill>
                  <a:srgbClr val="FF0000"/>
                </a:solidFill>
              </a:rPr>
              <a:t>Jani</a:t>
            </a:r>
            <a:endParaRPr lang="en-US" sz="1800" dirty="0" smtClean="0">
              <a:solidFill>
                <a:srgbClr val="FF0000"/>
              </a:solidFill>
            </a:endParaRPr>
          </a:p>
          <a:p>
            <a:r>
              <a:rPr lang="en-US" sz="1800" dirty="0" smtClean="0">
                <a:solidFill>
                  <a:srgbClr val="FF0000"/>
                </a:solidFill>
              </a:rPr>
              <a:t>Dr. B.B. </a:t>
            </a:r>
            <a:r>
              <a:rPr lang="en-US" sz="1800" dirty="0" err="1" smtClean="0">
                <a:solidFill>
                  <a:srgbClr val="FF0000"/>
                </a:solidFill>
              </a:rPr>
              <a:t>kachadiya</a:t>
            </a:r>
            <a:endParaRPr lang="en-US" sz="1800" dirty="0" smtClean="0">
              <a:solidFill>
                <a:srgbClr val="FF0000"/>
              </a:solidFill>
            </a:endParaRPr>
          </a:p>
          <a:p>
            <a:r>
              <a:rPr lang="en-US" sz="1800" dirty="0" smtClean="0">
                <a:solidFill>
                  <a:srgbClr val="FF0000"/>
                </a:solidFill>
              </a:rPr>
              <a:t>DR.</a:t>
            </a:r>
            <a:r>
              <a:rPr lang="en-US" sz="1800" dirty="0" smtClean="0">
                <a:solidFill>
                  <a:srgbClr val="FF0000"/>
                </a:solidFill>
              </a:rPr>
              <a:t> </a:t>
            </a:r>
            <a:r>
              <a:rPr lang="en-US" sz="1800" dirty="0" err="1" smtClean="0">
                <a:solidFill>
                  <a:srgbClr val="FF0000"/>
                </a:solidFill>
              </a:rPr>
              <a:t>S.p</a:t>
            </a:r>
            <a:r>
              <a:rPr lang="en-US" sz="1800" dirty="0" smtClean="0">
                <a:solidFill>
                  <a:srgbClr val="FF0000"/>
                </a:solidFill>
              </a:rPr>
              <a:t>. </a:t>
            </a:r>
            <a:r>
              <a:rPr lang="en-US" sz="1800" dirty="0" err="1" smtClean="0">
                <a:solidFill>
                  <a:srgbClr val="FF0000"/>
                </a:solidFill>
              </a:rPr>
              <a:t>hargunani</a:t>
            </a:r>
            <a:endParaRPr lang="en-US" sz="1800" dirty="0" smtClean="0">
              <a:solidFill>
                <a:srgbClr val="FF0000"/>
              </a:solidFill>
            </a:endParaRPr>
          </a:p>
          <a:p>
            <a:endParaRPr lang="en-US" sz="1800" dirty="0" smtClean="0">
              <a:solidFill>
                <a:srgbClr val="FF0000"/>
              </a:solidFill>
            </a:endParaRPr>
          </a:p>
        </p:txBody>
      </p:sp>
      <p:sp>
        <p:nvSpPr>
          <p:cNvPr id="2" name="Title 1"/>
          <p:cNvSpPr>
            <a:spLocks noGrp="1"/>
          </p:cNvSpPr>
          <p:nvPr>
            <p:ph type="ctrTitle"/>
          </p:nvPr>
        </p:nvSpPr>
        <p:spPr/>
        <p:txBody>
          <a:bodyPr/>
          <a:lstStyle/>
          <a:p>
            <a:r>
              <a:rPr lang="en-US" dirty="0" smtClean="0"/>
              <a:t>The Scientific-Philosophical knowledge of the Ancient India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smtClean="0"/>
              <a:t>Current available  evidence  shows that  India  was the world leader  of science from the earliest times (Vedic Period) until the twelfth century.</a:t>
            </a:r>
          </a:p>
          <a:p>
            <a:r>
              <a:rPr lang="en-US" dirty="0" err="1" smtClean="0"/>
              <a:t>Bhaskaracharya</a:t>
            </a:r>
            <a:r>
              <a:rPr lang="en-US" dirty="0" smtClean="0"/>
              <a:t> II was the best mathematician and astronomer world over in the twelfth  century.</a:t>
            </a:r>
          </a:p>
          <a:p>
            <a:pPr>
              <a:buNone/>
            </a:pPr>
            <a:r>
              <a:rPr lang="en-US" dirty="0" smtClean="0"/>
              <a:t> </a:t>
            </a:r>
          </a:p>
          <a:p>
            <a:r>
              <a:rPr lang="en-US" dirty="0" smtClean="0"/>
              <a:t>By the end of the twelfth century, Indian universities at </a:t>
            </a:r>
            <a:r>
              <a:rPr lang="en-US" dirty="0" err="1" smtClean="0"/>
              <a:t>Nalanda</a:t>
            </a:r>
            <a:r>
              <a:rPr lang="en-US" dirty="0" smtClean="0"/>
              <a:t>, </a:t>
            </a:r>
            <a:r>
              <a:rPr lang="en-US" dirty="0" err="1" smtClean="0"/>
              <a:t>Vikramashila</a:t>
            </a:r>
            <a:r>
              <a:rPr lang="en-US" dirty="0" smtClean="0"/>
              <a:t> and </a:t>
            </a:r>
            <a:r>
              <a:rPr lang="en-US" dirty="0" err="1" smtClean="0"/>
              <a:t>Odantpuri</a:t>
            </a:r>
            <a:r>
              <a:rPr lang="en-US" dirty="0" smtClean="0"/>
              <a:t> were destroyed by </a:t>
            </a:r>
            <a:r>
              <a:rPr lang="en-US" dirty="0" err="1" smtClean="0"/>
              <a:t>Bakhtiyar</a:t>
            </a:r>
            <a:r>
              <a:rPr lang="en-US" dirty="0" smtClean="0"/>
              <a:t> </a:t>
            </a:r>
            <a:r>
              <a:rPr lang="en-US" dirty="0" err="1" smtClean="0"/>
              <a:t>Khilji</a:t>
            </a:r>
            <a:r>
              <a:rPr lang="en-US" dirty="0" smtClean="0"/>
              <a:t>, propelling India  into a Dark Age of ignorance.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t>
            </a:r>
            <a:r>
              <a:rPr lang="en-US" dirty="0" err="1" smtClean="0"/>
              <a:t>Sulba</a:t>
            </a:r>
            <a:r>
              <a:rPr lang="en-US" dirty="0" smtClean="0"/>
              <a:t> Sutras</a:t>
            </a:r>
            <a:endParaRPr lang="en-US" dirty="0"/>
          </a:p>
        </p:txBody>
      </p:sp>
      <p:sp>
        <p:nvSpPr>
          <p:cNvPr id="3" name="Content Placeholder 2"/>
          <p:cNvSpPr>
            <a:spLocks noGrp="1"/>
          </p:cNvSpPr>
          <p:nvPr>
            <p:ph sz="quarter" idx="1"/>
          </p:nvPr>
        </p:nvSpPr>
        <p:spPr/>
        <p:txBody>
          <a:bodyPr/>
          <a:lstStyle/>
          <a:p>
            <a:r>
              <a:rPr lang="en-US" dirty="0" smtClean="0"/>
              <a:t>Pythagoras in the sixth century BCE came to India, where he learned Indian mathematics and then  went back to Greece to establish the first mathematical tradition of Europe.</a:t>
            </a:r>
          </a:p>
          <a:p>
            <a:pPr>
              <a:buNone/>
            </a:pPr>
            <a:endParaRPr lang="en-US" dirty="0" smtClean="0"/>
          </a:p>
          <a:p>
            <a:r>
              <a:rPr lang="en-US" dirty="0" smtClean="0"/>
              <a:t>The </a:t>
            </a:r>
            <a:r>
              <a:rPr lang="en-US" dirty="0" err="1" smtClean="0"/>
              <a:t>Baudhayana</a:t>
            </a:r>
            <a:r>
              <a:rPr lang="en-US" dirty="0" smtClean="0"/>
              <a:t> </a:t>
            </a:r>
            <a:r>
              <a:rPr lang="en-US" dirty="0" err="1" smtClean="0"/>
              <a:t>Sulba</a:t>
            </a:r>
            <a:r>
              <a:rPr lang="en-US" dirty="0" smtClean="0"/>
              <a:t> Sutra  of the Vedic text </a:t>
            </a:r>
            <a:r>
              <a:rPr lang="en-US" dirty="0" err="1" smtClean="0"/>
              <a:t>Katyayana</a:t>
            </a:r>
            <a:r>
              <a:rPr lang="en-US" dirty="0" smtClean="0"/>
              <a:t> </a:t>
            </a:r>
            <a:r>
              <a:rPr lang="en-US" dirty="0" err="1" smtClean="0"/>
              <a:t>Kalpa</a:t>
            </a:r>
            <a:r>
              <a:rPr lang="en-US" dirty="0" smtClean="0"/>
              <a:t> Sutra  is known  to us today as the Pythagoras’s Theorem.</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ctr">
              <a:buNone/>
            </a:pPr>
            <a:r>
              <a:rPr lang="en-US" dirty="0" smtClean="0"/>
              <a:t>T H E  O N L Y  S U R V I V I N G </a:t>
            </a:r>
          </a:p>
          <a:p>
            <a:pPr algn="ctr">
              <a:buNone/>
            </a:pPr>
            <a:r>
              <a:rPr lang="en-US" dirty="0" err="1" smtClean="0"/>
              <a:t>Kanada’s</a:t>
            </a:r>
            <a:r>
              <a:rPr lang="en-US" dirty="0" smtClean="0"/>
              <a:t>  </a:t>
            </a:r>
            <a:r>
              <a:rPr lang="en-US" dirty="0" err="1" smtClean="0"/>
              <a:t>Vaishesika</a:t>
            </a:r>
            <a:r>
              <a:rPr lang="en-US" dirty="0" smtClean="0"/>
              <a:t> Sutra </a:t>
            </a:r>
          </a:p>
          <a:p>
            <a:pPr algn="ctr">
              <a:buNone/>
            </a:pPr>
            <a:r>
              <a:rPr lang="en-US" dirty="0" smtClean="0"/>
              <a:t>T E X T B O </a:t>
            </a:r>
            <a:r>
              <a:rPr lang="en-US" dirty="0" err="1" smtClean="0"/>
              <a:t>O</a:t>
            </a:r>
            <a:r>
              <a:rPr lang="en-US" dirty="0" smtClean="0"/>
              <a:t> K 	O F 	P H Y S I C S </a:t>
            </a:r>
          </a:p>
          <a:p>
            <a:pPr algn="ctr">
              <a:buNone/>
            </a:pPr>
            <a:r>
              <a:rPr lang="en-US" dirty="0" smtClean="0"/>
              <a:t>F R O M 	6 T H	 C E N T U R Y 	B C</a:t>
            </a:r>
          </a:p>
          <a:p>
            <a:pPr algn="ctr">
              <a:buNone/>
            </a:pP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KANADA’S VAISHESHIKA SUTRA</a:t>
            </a:r>
            <a:endParaRPr lang="en-US" dirty="0"/>
          </a:p>
        </p:txBody>
      </p:sp>
      <p:sp>
        <p:nvSpPr>
          <p:cNvPr id="3" name="Content Placeholder 2"/>
          <p:cNvSpPr>
            <a:spLocks noGrp="1"/>
          </p:cNvSpPr>
          <p:nvPr>
            <p:ph sz="quarter" idx="1"/>
          </p:nvPr>
        </p:nvSpPr>
        <p:spPr/>
        <p:txBody>
          <a:bodyPr/>
          <a:lstStyle/>
          <a:p>
            <a:r>
              <a:rPr lang="en-US" dirty="0" smtClean="0"/>
              <a:t>PERIOD:  SIXTH CENTURY BC</a:t>
            </a:r>
          </a:p>
          <a:p>
            <a:r>
              <a:rPr lang="en-US" dirty="0" smtClean="0"/>
              <a:t>A COMPREHENSIVE TEXTBOOK OF PHYSICS DISCUSESSES:</a:t>
            </a:r>
          </a:p>
          <a:p>
            <a:r>
              <a:rPr lang="en-US" dirty="0" smtClean="0"/>
              <a:t>MECHANICS</a:t>
            </a:r>
          </a:p>
          <a:p>
            <a:r>
              <a:rPr lang="en-US" dirty="0" smtClean="0"/>
              <a:t>HYDRAULICS ELECTRICITY HEAT</a:t>
            </a:r>
          </a:p>
          <a:p>
            <a:r>
              <a:rPr lang="en-US" dirty="0" smtClean="0"/>
              <a:t>LIGHT</a:t>
            </a:r>
          </a:p>
          <a:p>
            <a:r>
              <a:rPr lang="en-US" dirty="0" smtClean="0"/>
              <a:t>MENTIONS MAGNET, QUANTUM, ATOM AMD SPACE PHYSICAL CHEMISTRY</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Kanada</a:t>
            </a:r>
            <a:r>
              <a:rPr lang="en-US" dirty="0" smtClean="0"/>
              <a:t> mentions magnet too</a:t>
            </a:r>
            <a:endParaRPr lang="en-US" dirty="0"/>
          </a:p>
        </p:txBody>
      </p:sp>
      <p:sp>
        <p:nvSpPr>
          <p:cNvPr id="3" name="Content Placeholder 2"/>
          <p:cNvSpPr>
            <a:spLocks noGrp="1"/>
          </p:cNvSpPr>
          <p:nvPr>
            <p:ph sz="quarter" idx="1"/>
          </p:nvPr>
        </p:nvSpPr>
        <p:spPr/>
        <p:txBody>
          <a:bodyPr>
            <a:normAutofit/>
          </a:bodyPr>
          <a:lstStyle/>
          <a:p>
            <a:r>
              <a:rPr lang="en-US" dirty="0" smtClean="0"/>
              <a:t>“Mani-</a:t>
            </a:r>
            <a:r>
              <a:rPr lang="en-US" dirty="0" err="1" smtClean="0"/>
              <a:t>gamanam</a:t>
            </a:r>
            <a:r>
              <a:rPr lang="en-US" dirty="0" smtClean="0"/>
              <a:t> </a:t>
            </a:r>
            <a:r>
              <a:rPr lang="en-US" dirty="0" err="1" smtClean="0"/>
              <a:t>suchi-abhisarpanam-adrishta</a:t>
            </a:r>
            <a:r>
              <a:rPr lang="en-US" dirty="0" smtClean="0"/>
              <a:t>- </a:t>
            </a:r>
            <a:r>
              <a:rPr lang="en-US" dirty="0" err="1" smtClean="0"/>
              <a:t>karanam</a:t>
            </a:r>
            <a:r>
              <a:rPr lang="en-US" dirty="0" smtClean="0"/>
              <a:t>”.</a:t>
            </a:r>
          </a:p>
          <a:p>
            <a:r>
              <a:rPr lang="en-US" dirty="0" smtClean="0"/>
              <a:t>(When  the magnet moves, the </a:t>
            </a:r>
            <a:r>
              <a:rPr lang="en-US" dirty="0" err="1" smtClean="0"/>
              <a:t>suchi</a:t>
            </a:r>
            <a:r>
              <a:rPr lang="en-US" dirty="0" smtClean="0"/>
              <a:t> also moves; this is due to invisible  cause.)</a:t>
            </a:r>
          </a:p>
          <a:p>
            <a:pPr>
              <a:buNone/>
            </a:pPr>
            <a:r>
              <a:rPr lang="en-US" dirty="0" smtClean="0"/>
              <a:t> </a:t>
            </a:r>
          </a:p>
          <a:p>
            <a:r>
              <a:rPr lang="en-US" dirty="0" err="1" smtClean="0"/>
              <a:t>Vaisheshika</a:t>
            </a:r>
            <a:r>
              <a:rPr lang="en-US" dirty="0" smtClean="0"/>
              <a:t> Sutra, 5.1.15</a:t>
            </a:r>
          </a:p>
          <a:p>
            <a:pPr>
              <a:buNone/>
            </a:pPr>
            <a:r>
              <a:rPr lang="en-US" dirty="0" smtClean="0"/>
              <a:t> </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Magnetic compass mentioned in 9th  century</a:t>
            </a: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Adi</a:t>
            </a:r>
            <a:r>
              <a:rPr lang="en-US" dirty="0" smtClean="0"/>
              <a:t> </a:t>
            </a:r>
            <a:r>
              <a:rPr lang="en-US" dirty="0" err="1" smtClean="0"/>
              <a:t>Shankaracharya</a:t>
            </a:r>
            <a:r>
              <a:rPr lang="en-US" dirty="0" smtClean="0"/>
              <a:t> (9th century AD) 	too mentioned magnet and compass “</a:t>
            </a:r>
            <a:r>
              <a:rPr lang="en-US" dirty="0" err="1" smtClean="0"/>
              <a:t>bhraamakasya</a:t>
            </a:r>
            <a:r>
              <a:rPr lang="en-US" dirty="0" smtClean="0"/>
              <a:t> </a:t>
            </a:r>
            <a:r>
              <a:rPr lang="en-US" dirty="0" err="1" smtClean="0"/>
              <a:t>lauha</a:t>
            </a:r>
            <a:r>
              <a:rPr lang="en-US" dirty="0" smtClean="0"/>
              <a:t> </a:t>
            </a:r>
            <a:r>
              <a:rPr lang="en-US" dirty="0" err="1" smtClean="0"/>
              <a:t>bhramanena</a:t>
            </a:r>
            <a:r>
              <a:rPr lang="en-US" dirty="0" smtClean="0"/>
              <a:t>”.</a:t>
            </a:r>
          </a:p>
          <a:p>
            <a:pPr>
              <a:buNone/>
            </a:pPr>
            <a:endParaRPr lang="en-US" dirty="0" smtClean="0"/>
          </a:p>
          <a:p>
            <a:r>
              <a:rPr lang="en-US" dirty="0" smtClean="0"/>
              <a:t>(Sri </a:t>
            </a:r>
            <a:r>
              <a:rPr lang="en-US" dirty="0" err="1" smtClean="0"/>
              <a:t>Madbhagavad-Gita</a:t>
            </a:r>
            <a:r>
              <a:rPr lang="en-US" dirty="0" smtClean="0"/>
              <a:t>, 18.66 commentary 66.12)</a:t>
            </a:r>
          </a:p>
          <a:p>
            <a:endParaRPr lang="en-US" dirty="0" smtClean="0"/>
          </a:p>
          <a:p>
            <a:r>
              <a:rPr lang="en-US" dirty="0" smtClean="0"/>
              <a:t>He uses the word </a:t>
            </a:r>
            <a:r>
              <a:rPr lang="en-US" dirty="0" err="1" smtClean="0"/>
              <a:t>bhraamaka</a:t>
            </a:r>
            <a:r>
              <a:rPr lang="en-US" dirty="0" smtClean="0"/>
              <a:t>.</a:t>
            </a:r>
          </a:p>
          <a:p>
            <a:pPr>
              <a:buNone/>
            </a:pPr>
            <a:endParaRPr lang="en-US" dirty="0" smtClean="0"/>
          </a:p>
          <a:p>
            <a:r>
              <a:rPr lang="en-US" dirty="0" err="1" smtClean="0"/>
              <a:t>Bhraamaka</a:t>
            </a:r>
            <a:r>
              <a:rPr lang="en-US" dirty="0" smtClean="0"/>
              <a:t> literally  means “one which aids in </a:t>
            </a:r>
            <a:r>
              <a:rPr lang="en-US" dirty="0" err="1" smtClean="0"/>
              <a:t>bhramana</a:t>
            </a:r>
            <a:r>
              <a:rPr lang="en-US" dirty="0" smtClean="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34400" cy="758952"/>
          </a:xfrm>
        </p:spPr>
        <p:txBody>
          <a:bodyPr>
            <a:normAutofit fontScale="90000"/>
          </a:bodyPr>
          <a:lstStyle/>
          <a:p>
            <a:r>
              <a:rPr lang="en-US" dirty="0" smtClean="0"/>
              <a:t>We will today examine some sutras discussing mechanics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One substance changes into other  substance, and its properties change  into other  properties. (</a:t>
            </a:r>
            <a:r>
              <a:rPr lang="en-US" dirty="0" err="1" smtClean="0"/>
              <a:t>Vaisheshika</a:t>
            </a:r>
            <a:r>
              <a:rPr lang="en-US" dirty="0" smtClean="0"/>
              <a:t> sutra, 1.1.10)</a:t>
            </a:r>
          </a:p>
          <a:p>
            <a:endParaRPr lang="en-US" dirty="0" smtClean="0"/>
          </a:p>
          <a:p>
            <a:r>
              <a:rPr lang="en-US" dirty="0" smtClean="0"/>
              <a:t>   This is Law of Conservation of matter and energy. (First  Law of Thermodynamics)</a:t>
            </a:r>
          </a:p>
          <a:p>
            <a:pPr>
              <a:buNone/>
            </a:pPr>
            <a:r>
              <a:rPr lang="en-US" dirty="0" smtClean="0"/>
              <a:t> </a:t>
            </a:r>
          </a:p>
          <a:p>
            <a:r>
              <a:rPr lang="en-US" dirty="0" smtClean="0"/>
              <a:t>   The First Law of Thermodynamics is stated at many places in ancient literature. </a:t>
            </a:r>
          </a:p>
          <a:p>
            <a:pPr>
              <a:buNone/>
            </a:pPr>
            <a:r>
              <a:rPr lang="en-US" dirty="0" smtClean="0"/>
              <a:t>One is </a:t>
            </a:r>
            <a:r>
              <a:rPr lang="en-US" dirty="0" err="1" smtClean="0"/>
              <a:t>Bhagvad-Gita</a:t>
            </a:r>
            <a:r>
              <a:rPr lang="en-US" dirty="0" smtClean="0"/>
              <a:t> 2.16, other  is </a:t>
            </a:r>
            <a:r>
              <a:rPr lang="en-US" dirty="0" err="1" smtClean="0"/>
              <a:t>Chhandogya</a:t>
            </a:r>
            <a:r>
              <a:rPr lang="en-US" dirty="0" smtClean="0"/>
              <a:t> Upanishad 6.2.2. </a:t>
            </a:r>
            <a:r>
              <a:rPr lang="en-US" dirty="0" err="1" smtClean="0"/>
              <a:t>kathamasad-sajjayet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One karma (energy) is not produced by other</a:t>
            </a:r>
            <a:br>
              <a:rPr lang="en-US" dirty="0" smtClean="0"/>
            </a:br>
            <a:r>
              <a:rPr lang="en-US" dirty="0" smtClean="0"/>
              <a:t>Karma (energy)</a:t>
            </a:r>
            <a:endParaRPr lang="en-US" dirty="0"/>
          </a:p>
        </p:txBody>
      </p:sp>
      <p:sp>
        <p:nvSpPr>
          <p:cNvPr id="3" name="Content Placeholder 2"/>
          <p:cNvSpPr>
            <a:spLocks noGrp="1"/>
          </p:cNvSpPr>
          <p:nvPr>
            <p:ph sz="quarter" idx="1"/>
          </p:nvPr>
        </p:nvSpPr>
        <p:spPr/>
        <p:txBody>
          <a:bodyPr>
            <a:normAutofit/>
          </a:bodyPr>
          <a:lstStyle/>
          <a:p>
            <a:r>
              <a:rPr lang="en-US" dirty="0" smtClean="0"/>
              <a:t>[karma </a:t>
            </a:r>
            <a:r>
              <a:rPr lang="en-US" dirty="0" err="1" smtClean="0"/>
              <a:t>karma</a:t>
            </a:r>
            <a:r>
              <a:rPr lang="en-US" dirty="0" smtClean="0"/>
              <a:t> </a:t>
            </a:r>
            <a:r>
              <a:rPr lang="en-US" dirty="0" err="1" smtClean="0"/>
              <a:t>saadhyam</a:t>
            </a:r>
            <a:r>
              <a:rPr lang="en-US" dirty="0" smtClean="0"/>
              <a:t> </a:t>
            </a:r>
            <a:r>
              <a:rPr lang="en-US" dirty="0" err="1" smtClean="0"/>
              <a:t>na</a:t>
            </a:r>
            <a:r>
              <a:rPr lang="en-US" dirty="0" smtClean="0"/>
              <a:t> </a:t>
            </a:r>
            <a:r>
              <a:rPr lang="en-US" dirty="0" err="1" smtClean="0"/>
              <a:t>vidyate</a:t>
            </a:r>
            <a:r>
              <a:rPr lang="en-US" dirty="0" smtClean="0"/>
              <a:t>]</a:t>
            </a:r>
          </a:p>
          <a:p>
            <a:r>
              <a:rPr lang="en-US" dirty="0" smtClean="0"/>
              <a:t>(</a:t>
            </a:r>
            <a:r>
              <a:rPr lang="en-US" dirty="0" err="1" smtClean="0"/>
              <a:t>Vaisheshika</a:t>
            </a:r>
            <a:r>
              <a:rPr lang="en-US" dirty="0" smtClean="0"/>
              <a:t>-Sutra, 1.1.11)</a:t>
            </a:r>
          </a:p>
          <a:p>
            <a:endParaRPr lang="en-US" dirty="0" smtClean="0"/>
          </a:p>
          <a:p>
            <a:r>
              <a:rPr lang="en-US" dirty="0" smtClean="0"/>
              <a:t>Here </a:t>
            </a:r>
            <a:r>
              <a:rPr lang="en-US" dirty="0" err="1" smtClean="0"/>
              <a:t>Acharya</a:t>
            </a:r>
            <a:r>
              <a:rPr lang="en-US" dirty="0" smtClean="0"/>
              <a:t> postulates, that  one karma (energy) cannot produce another karma (energy) [directly, without intervening work].</a:t>
            </a:r>
          </a:p>
          <a:p>
            <a:endParaRPr lang="en-US" dirty="0" smtClean="0"/>
          </a:p>
          <a:p>
            <a:r>
              <a:rPr lang="en-US" dirty="0" smtClean="0"/>
              <a:t>Only a modern physicist can judge how far he was correct.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758952"/>
          </a:xfrm>
        </p:spPr>
        <p:txBody>
          <a:bodyPr>
            <a:normAutofit fontScale="90000"/>
          </a:bodyPr>
          <a:lstStyle/>
          <a:p>
            <a:r>
              <a:rPr lang="en-US" dirty="0" err="1" smtClean="0"/>
              <a:t>Karya</a:t>
            </a:r>
            <a:r>
              <a:rPr lang="en-US" dirty="0" smtClean="0"/>
              <a:t>-</a:t>
            </a:r>
            <a:r>
              <a:rPr lang="en-US" dirty="0" err="1" smtClean="0"/>
              <a:t>virodhi</a:t>
            </a:r>
            <a:r>
              <a:rPr lang="en-US" dirty="0" smtClean="0"/>
              <a:t>-karma.</a:t>
            </a:r>
            <a:br>
              <a:rPr lang="en-US" dirty="0" smtClean="0"/>
            </a:br>
            <a:r>
              <a:rPr lang="en-US" dirty="0" smtClean="0"/>
              <a:t>Energy is against the work.</a:t>
            </a:r>
            <a:endParaRPr lang="en-US" dirty="0"/>
          </a:p>
        </p:txBody>
      </p:sp>
      <p:sp>
        <p:nvSpPr>
          <p:cNvPr id="3" name="Content Placeholder 2"/>
          <p:cNvSpPr>
            <a:spLocks noGrp="1"/>
          </p:cNvSpPr>
          <p:nvPr>
            <p:ph sz="quarter" idx="1"/>
          </p:nvPr>
        </p:nvSpPr>
        <p:spPr/>
        <p:txBody>
          <a:bodyPr>
            <a:normAutofit/>
          </a:bodyPr>
          <a:lstStyle/>
          <a:p>
            <a:r>
              <a:rPr lang="en-US" dirty="0" smtClean="0"/>
              <a:t>(</a:t>
            </a:r>
            <a:r>
              <a:rPr lang="en-US" dirty="0" err="1" smtClean="0"/>
              <a:t>Vaisheshika</a:t>
            </a:r>
            <a:r>
              <a:rPr lang="en-US" dirty="0" smtClean="0"/>
              <a:t>-Sutra, 1.1.14)</a:t>
            </a:r>
          </a:p>
          <a:p>
            <a:pPr>
              <a:buNone/>
            </a:pPr>
            <a:endParaRPr lang="en-US" dirty="0" smtClean="0"/>
          </a:p>
          <a:p>
            <a:r>
              <a:rPr lang="en-US" dirty="0" smtClean="0"/>
              <a:t>In other  words, the accumulated karma (potential energy)  is exhausted by same amount of work in the opposite direction.</a:t>
            </a:r>
          </a:p>
          <a:p>
            <a:pPr>
              <a:buNone/>
            </a:pPr>
            <a:endParaRPr lang="en-US" dirty="0" smtClean="0"/>
          </a:p>
          <a:p>
            <a:r>
              <a:rPr lang="en-US" dirty="0" smtClean="0"/>
              <a:t>Another meaning is :Work done = Energy Required; And the diction  is opposite.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invisible  forces: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Like the ascent  of sap in a plant  against gravity.</a:t>
            </a:r>
          </a:p>
          <a:p>
            <a:r>
              <a:rPr lang="en-US" dirty="0" err="1" smtClean="0"/>
              <a:t>Vaisheshika</a:t>
            </a:r>
            <a:r>
              <a:rPr lang="en-US" dirty="0" smtClean="0"/>
              <a:t> Sutra, 5.2.7</a:t>
            </a:r>
          </a:p>
          <a:p>
            <a:pPr>
              <a:buNone/>
            </a:pPr>
            <a:endParaRPr lang="en-US" dirty="0" smtClean="0"/>
          </a:p>
          <a:p>
            <a:r>
              <a:rPr lang="en-US" dirty="0" smtClean="0"/>
              <a:t> Ascent of vapor in sky appears to be because of invisible cause, yet actually it is because of sun-rays causing negative  and positive  pressures in air. (</a:t>
            </a:r>
            <a:r>
              <a:rPr lang="en-US" dirty="0" err="1" smtClean="0"/>
              <a:t>Vaisheshika</a:t>
            </a:r>
            <a:r>
              <a:rPr lang="en-US" dirty="0" smtClean="0"/>
              <a:t> Sutra, 5.5.5-6).</a:t>
            </a:r>
          </a:p>
          <a:p>
            <a:r>
              <a:rPr lang="en-US" dirty="0" smtClean="0"/>
              <a:t>   Gravitation</a:t>
            </a:r>
          </a:p>
          <a:p>
            <a:r>
              <a:rPr lang="en-US" dirty="0" smtClean="0"/>
              <a:t>   Magnetism</a:t>
            </a:r>
          </a:p>
          <a:p>
            <a:pPr>
              <a:buNone/>
            </a:pPr>
            <a:r>
              <a:rPr lang="en-US" dirty="0" smtClean="0"/>
              <a:t> </a:t>
            </a:r>
          </a:p>
          <a:p>
            <a:r>
              <a:rPr lang="en-US" dirty="0" smtClean="0"/>
              <a:t>The purpose of the author here is to explain  that  often the cause may not be obvious,  and one may think  the cause to be non-existent, but even in there  the cause exists.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7848"/>
            <a:ext cx="8534400" cy="758952"/>
          </a:xfrm>
        </p:spPr>
        <p:txBody>
          <a:bodyPr>
            <a:noAutofit/>
          </a:bodyPr>
          <a:lstStyle/>
          <a:p>
            <a:r>
              <a:rPr lang="en-US" sz="2800" dirty="0" smtClean="0"/>
              <a:t>Some Incredible Achievements of </a:t>
            </a:r>
            <a:br>
              <a:rPr lang="en-US" sz="2800" dirty="0" smtClean="0"/>
            </a:br>
            <a:r>
              <a:rPr lang="en-US" sz="2800" dirty="0" smtClean="0"/>
              <a:t>Ancient Indian Scientists</a:t>
            </a:r>
            <a:endParaRPr lang="en-US" sz="2800"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 </a:t>
            </a:r>
          </a:p>
          <a:p>
            <a:r>
              <a:rPr lang="en-US" sz="3600" dirty="0" smtClean="0"/>
              <a:t>Velocity of Light 	3,00,000 </a:t>
            </a:r>
            <a:r>
              <a:rPr lang="en-US" sz="3600" dirty="0" err="1" smtClean="0"/>
              <a:t>kms</a:t>
            </a:r>
            <a:endParaRPr lang="en-US" sz="3600" dirty="0" smtClean="0"/>
          </a:p>
          <a:p>
            <a:r>
              <a:rPr lang="en-US" sz="3600" dirty="0" smtClean="0"/>
              <a:t> </a:t>
            </a:r>
            <a:r>
              <a:rPr lang="en-US" sz="3600" dirty="0" err="1" smtClean="0"/>
              <a:t>Sayana</a:t>
            </a:r>
            <a:r>
              <a:rPr lang="en-US" sz="3600" dirty="0" smtClean="0"/>
              <a:t>  </a:t>
            </a:r>
            <a:r>
              <a:rPr lang="en-US" sz="3600" dirty="0" err="1" smtClean="0"/>
              <a:t>Bhashya</a:t>
            </a:r>
            <a:r>
              <a:rPr lang="en-US" sz="3600" dirty="0" smtClean="0"/>
              <a:t>  of the    Rig-Veda, I.50.4.</a:t>
            </a:r>
          </a:p>
          <a:p>
            <a:pPr>
              <a:buNone/>
            </a:pPr>
            <a:r>
              <a:rPr lang="en-US" sz="3600" dirty="0" smtClean="0"/>
              <a:t/>
            </a:r>
            <a:br>
              <a:rPr lang="en-US" sz="3600" dirty="0" smtClean="0"/>
            </a:br>
            <a:r>
              <a:rPr lang="en-US" sz="3600" dirty="0" smtClean="0"/>
              <a:t>Also quoted by</a:t>
            </a:r>
          </a:p>
          <a:p>
            <a:pPr>
              <a:buNone/>
            </a:pPr>
            <a:r>
              <a:rPr lang="en-US" sz="3600" dirty="0" smtClean="0"/>
              <a:t> </a:t>
            </a:r>
          </a:p>
          <a:p>
            <a:r>
              <a:rPr lang="en-US" sz="3600" dirty="0" smtClean="0"/>
              <a:t>1.	G.V. </a:t>
            </a:r>
            <a:r>
              <a:rPr lang="en-US" sz="3600" dirty="0" err="1" smtClean="0"/>
              <a:t>Raghavrao</a:t>
            </a:r>
            <a:endParaRPr lang="en-US" sz="3600" dirty="0" smtClean="0"/>
          </a:p>
          <a:p>
            <a:pPr>
              <a:buNone/>
            </a:pPr>
            <a:r>
              <a:rPr lang="en-US" sz="3600" dirty="0" smtClean="0"/>
              <a:t> </a:t>
            </a:r>
          </a:p>
          <a:p>
            <a:r>
              <a:rPr lang="en-US" sz="3600" dirty="0" smtClean="0"/>
              <a:t>2. 	Dr H. C. </a:t>
            </a:r>
            <a:r>
              <a:rPr lang="en-US" sz="3600" dirty="0" err="1" smtClean="0"/>
              <a:t>Varma</a:t>
            </a:r>
            <a:endParaRPr lang="en-US" sz="3600" dirty="0" smtClean="0"/>
          </a:p>
          <a:p>
            <a:pPr>
              <a:buNone/>
            </a:pPr>
            <a:r>
              <a:rPr lang="en-US" sz="3600" dirty="0" smtClean="0"/>
              <a:t> </a:t>
            </a:r>
          </a:p>
          <a:p>
            <a:r>
              <a:rPr lang="en-US" sz="3600" dirty="0" smtClean="0"/>
              <a:t>3. 	P. </a:t>
            </a:r>
            <a:r>
              <a:rPr lang="en-US" sz="3600" dirty="0" err="1" smtClean="0"/>
              <a:t>Priyadarshi</a:t>
            </a:r>
            <a:r>
              <a:rPr lang="en-US" sz="3600" dirty="0" smtClean="0"/>
              <a:t> (2004)</a:t>
            </a:r>
          </a:p>
          <a:p>
            <a:pPr>
              <a:buNone/>
            </a:pPr>
            <a:r>
              <a:rPr lang="en-US" dirty="0" smtClean="0"/>
              <a:t/>
            </a:r>
            <a:br>
              <a:rPr lang="en-US"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In  </a:t>
            </a:r>
            <a:r>
              <a:rPr lang="en-US" dirty="0" err="1" smtClean="0"/>
              <a:t>musal</a:t>
            </a:r>
            <a:r>
              <a:rPr lang="en-US" dirty="0" smtClean="0"/>
              <a:t>, 	</a:t>
            </a:r>
            <a:r>
              <a:rPr lang="en-US" dirty="0" err="1" smtClean="0"/>
              <a:t>Kanada</a:t>
            </a:r>
            <a:r>
              <a:rPr lang="en-US" dirty="0" smtClean="0"/>
              <a:t>	says</a:t>
            </a:r>
            <a:endParaRPr lang="en-US" dirty="0"/>
          </a:p>
        </p:txBody>
      </p:sp>
      <p:sp>
        <p:nvSpPr>
          <p:cNvPr id="3" name="Content Placeholder 2"/>
          <p:cNvSpPr>
            <a:spLocks noGrp="1"/>
          </p:cNvSpPr>
          <p:nvPr>
            <p:ph sz="quarter" idx="1"/>
          </p:nvPr>
        </p:nvSpPr>
        <p:spPr/>
        <p:txBody>
          <a:bodyPr/>
          <a:lstStyle/>
          <a:p>
            <a:r>
              <a:rPr lang="en-US" dirty="0" smtClean="0"/>
              <a:t>If the hold is lost, object falls because of gravity. (</a:t>
            </a:r>
            <a:r>
              <a:rPr lang="en-US" dirty="0" err="1" smtClean="0"/>
              <a:t>Vaisheshika</a:t>
            </a:r>
            <a:r>
              <a:rPr lang="en-US" dirty="0" smtClean="0"/>
              <a:t>-Sutra, 5.1.7)</a:t>
            </a:r>
          </a:p>
          <a:p>
            <a:endParaRPr lang="en-US" dirty="0" smtClean="0"/>
          </a:p>
          <a:p>
            <a:r>
              <a:rPr lang="en-US" dirty="0" smtClean="0"/>
              <a:t>The sutra explains here that  hold ‘opposes gravity’. If there is nothing to oppose  the force of gravity, “gravity causes” the fall (</a:t>
            </a:r>
            <a:r>
              <a:rPr lang="en-US" dirty="0" err="1" smtClean="0"/>
              <a:t>gurutvaat</a:t>
            </a:r>
            <a:r>
              <a:rPr lang="en-US" dirty="0" smtClean="0"/>
              <a:t> </a:t>
            </a:r>
            <a:r>
              <a:rPr lang="en-US" dirty="0" err="1" smtClean="0"/>
              <a:t>patanam</a:t>
            </a:r>
            <a:r>
              <a:rPr lang="en-US" dirty="0" smtClean="0"/>
              <a: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The ancient </a:t>
            </a:r>
            <a:r>
              <a:rPr lang="en-US" dirty="0" err="1" smtClean="0"/>
              <a:t>indian</a:t>
            </a:r>
            <a:r>
              <a:rPr lang="en-US" dirty="0" smtClean="0"/>
              <a:t> civilization has produced a profound knowledge regarding the Modern subjects of science in particularly Physics.</a:t>
            </a:r>
          </a:p>
          <a:p>
            <a:r>
              <a:rPr lang="en-US" dirty="0" smtClean="0"/>
              <a:t>The knowledge of that Era is also pertinent in the modern concepts of Physics also. </a:t>
            </a:r>
          </a:p>
          <a:p>
            <a:r>
              <a:rPr lang="en-US" dirty="0" smtClean="0"/>
              <a:t>We must take recourse to this knowledge in our understanding of the subject and also in our teaching.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a:t>
            </a:r>
            <a:endParaRPr lang="en-US" dirty="0"/>
          </a:p>
        </p:txBody>
      </p:sp>
      <p:sp>
        <p:nvSpPr>
          <p:cNvPr id="3" name="Content Placeholder 2"/>
          <p:cNvSpPr>
            <a:spLocks noGrp="1"/>
          </p:cNvSpPr>
          <p:nvPr>
            <p:ph sz="quarter" idx="1"/>
          </p:nvPr>
        </p:nvSpPr>
        <p:spPr/>
        <p:txBody>
          <a:bodyPr/>
          <a:lstStyle/>
          <a:p>
            <a:r>
              <a:rPr lang="en-US" dirty="0" smtClean="0"/>
              <a:t>The current STC FIP 08 has provided a platform to investigate the ancient </a:t>
            </a:r>
            <a:r>
              <a:rPr lang="en-US" dirty="0" err="1" smtClean="0"/>
              <a:t>indian</a:t>
            </a:r>
            <a:r>
              <a:rPr lang="en-US" dirty="0" smtClean="0"/>
              <a:t> history of science in working out the multidisciplinary approach of the various subject involved. For example Physics, Philosophy etc.</a:t>
            </a:r>
          </a:p>
          <a:p>
            <a:r>
              <a:rPr lang="en-US" dirty="0" smtClean="0"/>
              <a:t>We are thankful the organizers for providing us such opportunity.</a:t>
            </a:r>
          </a:p>
          <a:p>
            <a:r>
              <a:rPr lang="en-US" dirty="0" smtClean="0"/>
              <a:t>The presented work was </a:t>
            </a:r>
            <a:r>
              <a:rPr lang="en-US" dirty="0" err="1" smtClean="0"/>
              <a:t>reffered</a:t>
            </a:r>
            <a:r>
              <a:rPr lang="en-US" dirty="0" smtClean="0"/>
              <a:t> from the Dr. </a:t>
            </a:r>
            <a:r>
              <a:rPr lang="en-US" dirty="0" err="1" smtClean="0"/>
              <a:t>Priyadarshi</a:t>
            </a:r>
            <a:r>
              <a:rPr lang="en-US" dirty="0" smtClean="0"/>
              <a:t> work on this topic.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Big Bang Theory</a:t>
            </a:r>
            <a:endParaRPr lang="en-US" dirty="0"/>
          </a:p>
        </p:txBody>
      </p:sp>
      <p:sp>
        <p:nvSpPr>
          <p:cNvPr id="3" name="Content Placeholder 2"/>
          <p:cNvSpPr>
            <a:spLocks noGrp="1"/>
          </p:cNvSpPr>
          <p:nvPr>
            <p:ph sz="quarter" idx="1"/>
          </p:nvPr>
        </p:nvSpPr>
        <p:spPr/>
        <p:txBody>
          <a:bodyPr>
            <a:normAutofit/>
          </a:bodyPr>
          <a:lstStyle/>
          <a:p>
            <a:r>
              <a:rPr lang="en-US" dirty="0" smtClean="0"/>
              <a:t>The </a:t>
            </a:r>
            <a:r>
              <a:rPr lang="en-US" dirty="0" err="1" smtClean="0"/>
              <a:t>Nasadiya</a:t>
            </a:r>
            <a:r>
              <a:rPr lang="en-US" dirty="0" smtClean="0"/>
              <a:t> Sutra of the Rig-Veda</a:t>
            </a:r>
          </a:p>
          <a:p>
            <a:pPr>
              <a:buNone/>
            </a:pPr>
            <a:r>
              <a:rPr lang="en-US" dirty="0" smtClean="0"/>
              <a:t>(Rig-Veda 10.129)</a:t>
            </a:r>
          </a:p>
          <a:p>
            <a:endParaRPr lang="en-US" dirty="0" smtClean="0"/>
          </a:p>
          <a:p>
            <a:r>
              <a:rPr lang="en-US" dirty="0" smtClean="0"/>
              <a:t>That this and other  Vedic descriptions of creation are a “Big Bang” theory  has been accepted after proper examination of the texts.</a:t>
            </a:r>
          </a:p>
          <a:p>
            <a:pPr>
              <a:buNone/>
            </a:pPr>
            <a:endParaRPr lang="en-US" dirty="0" smtClean="0"/>
          </a:p>
          <a:p>
            <a:r>
              <a:rPr lang="en-US" dirty="0" smtClean="0"/>
              <a:t>(See </a:t>
            </a:r>
            <a:r>
              <a:rPr lang="en-US" dirty="0" err="1" smtClean="0"/>
              <a:t>Priyadarshi</a:t>
            </a:r>
            <a:r>
              <a:rPr lang="en-US" dirty="0" smtClean="0"/>
              <a:t> 2007; Capra, 1991, The Tao of Physics;  </a:t>
            </a:r>
            <a:r>
              <a:rPr lang="en-US" dirty="0" err="1" smtClean="0"/>
              <a:t>Teresi</a:t>
            </a:r>
            <a:r>
              <a:rPr lang="en-US" dirty="0" smtClean="0"/>
              <a:t>, 2002, The Lost Discoveries)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Vedic Astronomy</a:t>
            </a:r>
            <a:br>
              <a:rPr lang="en-US" dirty="0" smtClean="0"/>
            </a:br>
            <a:r>
              <a:rPr lang="en-US" dirty="0" smtClean="0"/>
              <a:t> </a:t>
            </a:r>
            <a:br>
              <a:rPr lang="en-US" dirty="0" smtClean="0"/>
            </a:br>
            <a:r>
              <a:rPr lang="en-US" dirty="0" smtClean="0"/>
              <a:t> </a:t>
            </a:r>
            <a:br>
              <a:rPr lang="en-US" dirty="0" smtClean="0"/>
            </a:br>
            <a:r>
              <a:rPr lang="en-US" dirty="0" smtClean="0"/>
              <a:t>Vedic Astronomy</a:t>
            </a:r>
            <a:br>
              <a:rPr lang="en-US" dirty="0" smtClean="0"/>
            </a:br>
            <a:r>
              <a:rPr lang="en-US" dirty="0" smtClean="0"/>
              <a:t> </a:t>
            </a:r>
            <a:br>
              <a:rPr lang="en-US" dirty="0" smtClean="0"/>
            </a:br>
            <a:r>
              <a:rPr lang="en-US" dirty="0" smtClean="0"/>
              <a:t> </a:t>
            </a:r>
            <a:br>
              <a:rPr lang="en-US" dirty="0" smtClean="0"/>
            </a:br>
            <a:r>
              <a:rPr lang="en-US" dirty="0" smtClean="0"/>
              <a:t>Vedic Astronomy</a:t>
            </a:r>
            <a:endParaRPr lang="en-US" dirty="0"/>
          </a:p>
        </p:txBody>
      </p:sp>
      <p:sp>
        <p:nvSpPr>
          <p:cNvPr id="3" name="Content Placeholder 2"/>
          <p:cNvSpPr>
            <a:spLocks noGrp="1"/>
          </p:cNvSpPr>
          <p:nvPr>
            <p:ph sz="quarter" idx="1"/>
          </p:nvPr>
        </p:nvSpPr>
        <p:spPr/>
        <p:txBody>
          <a:bodyPr/>
          <a:lstStyle/>
          <a:p>
            <a:r>
              <a:rPr lang="en-US" dirty="0" smtClean="0"/>
              <a:t>It is generally held by the historians that  the concept of the heliocentric solar system  was invented by the ancient Greeks, and that  the division  of the heavens or sphere into 360 part  and the 12 signs of zodiac were borrowed by the Indians from the Babylonians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Dirgha</a:t>
            </a:r>
            <a:r>
              <a:rPr lang="en-US" dirty="0" smtClean="0"/>
              <a:t>-tama </a:t>
            </a:r>
            <a:r>
              <a:rPr lang="en-US" dirty="0" err="1" smtClean="0"/>
              <a:t>Sukta</a:t>
            </a:r>
            <a:r>
              <a:rPr lang="en-US" dirty="0" smtClean="0"/>
              <a:t>, RV, 1.164.48</a:t>
            </a:r>
            <a:endParaRPr lang="en-US" dirty="0"/>
          </a:p>
        </p:txBody>
      </p:sp>
      <p:sp>
        <p:nvSpPr>
          <p:cNvPr id="3" name="Content Placeholder 2"/>
          <p:cNvSpPr>
            <a:spLocks noGrp="1"/>
          </p:cNvSpPr>
          <p:nvPr>
            <p:ph sz="quarter" idx="1"/>
          </p:nvPr>
        </p:nvSpPr>
        <p:spPr/>
        <p:txBody>
          <a:bodyPr>
            <a:normAutofit/>
          </a:bodyPr>
          <a:lstStyle/>
          <a:p>
            <a:r>
              <a:rPr lang="en-US" dirty="0" smtClean="0"/>
              <a:t>“Twelve spokes,  one wheel, navels three. Who can comprehend this?</a:t>
            </a:r>
          </a:p>
          <a:p>
            <a:r>
              <a:rPr lang="en-US" dirty="0" smtClean="0"/>
              <a:t>On it are placed together three  hundred and sixty like </a:t>
            </a:r>
            <a:r>
              <a:rPr lang="en-US" dirty="0" err="1" smtClean="0"/>
              <a:t>shanku</a:t>
            </a:r>
            <a:r>
              <a:rPr lang="en-US" dirty="0" smtClean="0"/>
              <a:t> (cones, angles). They shake not in the least.” RV 1.64.48</a:t>
            </a:r>
          </a:p>
          <a:p>
            <a:endParaRPr lang="en-US" dirty="0" smtClean="0"/>
          </a:p>
          <a:p>
            <a:r>
              <a:rPr lang="en-US" dirty="0" smtClean="0"/>
              <a:t>The three axes are clearly: diurnal, annual and precession.</a:t>
            </a:r>
          </a:p>
          <a:p>
            <a:pPr>
              <a:buNone/>
            </a:pPr>
            <a:r>
              <a:rPr lang="en-US" dirty="0" smtClean="0"/>
              <a:t>RV 1.164.2 also mentions “three  </a:t>
            </a:r>
            <a:r>
              <a:rPr lang="en-US" dirty="0" err="1" smtClean="0"/>
              <a:t>naved</a:t>
            </a:r>
            <a:r>
              <a:rPr lang="en-US" dirty="0" smtClean="0"/>
              <a:t> wheel”.  </a:t>
            </a:r>
          </a:p>
          <a:p>
            <a:pPr>
              <a:buNone/>
            </a:pPr>
            <a:endParaRPr lang="en-US" dirty="0" smtClean="0"/>
          </a:p>
          <a:p>
            <a:pPr>
              <a:buNone/>
            </a:pPr>
            <a:endParaRPr lang="en-US" dirty="0" smtClean="0"/>
          </a:p>
          <a:p>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Zodiac sign</a:t>
            </a:r>
            <a:endParaRPr lang="en-US" dirty="0"/>
          </a:p>
        </p:txBody>
      </p:sp>
      <p:sp>
        <p:nvSpPr>
          <p:cNvPr id="3" name="Content Placeholder 2"/>
          <p:cNvSpPr>
            <a:spLocks noGrp="1"/>
          </p:cNvSpPr>
          <p:nvPr>
            <p:ph sz="quarter" idx="1"/>
          </p:nvPr>
        </p:nvSpPr>
        <p:spPr/>
        <p:txBody>
          <a:bodyPr/>
          <a:lstStyle/>
          <a:p>
            <a:r>
              <a:rPr lang="en-US" dirty="0" smtClean="0"/>
              <a:t>“Formed with twelve spokes,  by length  of time, </a:t>
            </a:r>
            <a:r>
              <a:rPr lang="en-US" dirty="0" err="1" smtClean="0"/>
              <a:t>unweakened</a:t>
            </a:r>
            <a:r>
              <a:rPr lang="en-US" dirty="0" smtClean="0"/>
              <a:t>, rolls round the heaven this wheel (cycle) of orderly  existence. Herein established, joined in pairs together, seven hundred and twenty sons, O Agni.”</a:t>
            </a:r>
          </a:p>
          <a:p>
            <a:pPr>
              <a:buNone/>
            </a:pPr>
            <a:endParaRPr lang="en-US" dirty="0" smtClean="0"/>
          </a:p>
          <a:p>
            <a:r>
              <a:rPr lang="en-US" dirty="0" smtClean="0"/>
              <a:t>Rig Veda 1.164.11</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Heliocentric Solar System   </a:t>
            </a:r>
            <a:endParaRPr lang="en-US" dirty="0"/>
          </a:p>
        </p:txBody>
      </p:sp>
      <p:sp>
        <p:nvSpPr>
          <p:cNvPr id="3" name="Content Placeholder 2"/>
          <p:cNvSpPr>
            <a:spLocks noGrp="1"/>
          </p:cNvSpPr>
          <p:nvPr>
            <p:ph sz="quarter" idx="1"/>
          </p:nvPr>
        </p:nvSpPr>
        <p:spPr/>
        <p:txBody>
          <a:bodyPr>
            <a:normAutofit/>
          </a:bodyPr>
          <a:lstStyle/>
          <a:p>
            <a:r>
              <a:rPr lang="en-US" dirty="0" smtClean="0"/>
              <a:t>It is explicit in the </a:t>
            </a:r>
            <a:r>
              <a:rPr lang="en-US" dirty="0" err="1" smtClean="0"/>
              <a:t>Chandogya</a:t>
            </a:r>
            <a:r>
              <a:rPr lang="en-US" dirty="0" smtClean="0"/>
              <a:t> Upanishad that  the Sun is the “</a:t>
            </a:r>
            <a:r>
              <a:rPr lang="en-US" dirty="0" err="1" smtClean="0"/>
              <a:t>madhye-sthata</a:t>
            </a:r>
            <a:r>
              <a:rPr lang="en-US" dirty="0" smtClean="0"/>
              <a:t>” lying at the centre.</a:t>
            </a:r>
          </a:p>
          <a:p>
            <a:pPr>
              <a:buNone/>
            </a:pPr>
            <a:endParaRPr lang="en-US" dirty="0" smtClean="0"/>
          </a:p>
          <a:p>
            <a:r>
              <a:rPr lang="en-US" dirty="0" smtClean="0"/>
              <a:t>Ch. U. 3.11.1</a:t>
            </a:r>
          </a:p>
          <a:p>
            <a:pPr>
              <a:buNone/>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Moon lighted  by Sun’s Light</a:t>
            </a:r>
            <a:endParaRPr lang="en-US" dirty="0"/>
          </a:p>
        </p:txBody>
      </p:sp>
      <p:sp>
        <p:nvSpPr>
          <p:cNvPr id="3" name="Content Placeholder 2"/>
          <p:cNvSpPr>
            <a:spLocks noGrp="1"/>
          </p:cNvSpPr>
          <p:nvPr>
            <p:ph sz="quarter" idx="1"/>
          </p:nvPr>
        </p:nvSpPr>
        <p:spPr/>
        <p:txBody>
          <a:bodyPr>
            <a:normAutofit/>
          </a:bodyPr>
          <a:lstStyle/>
          <a:p>
            <a:r>
              <a:rPr lang="en-US" dirty="0" smtClean="0"/>
              <a:t>"The moon  gets light from the ray of the sun named</a:t>
            </a:r>
          </a:p>
          <a:p>
            <a:pPr>
              <a:buNone/>
            </a:pPr>
            <a:r>
              <a:rPr lang="en-US" dirty="0" smtClean="0"/>
              <a:t>     </a:t>
            </a:r>
            <a:r>
              <a:rPr lang="en-US" dirty="0" err="1" smtClean="0"/>
              <a:t>Susumna</a:t>
            </a:r>
            <a:r>
              <a:rPr lang="en-US" dirty="0" smtClean="0"/>
              <a:t>”.</a:t>
            </a:r>
          </a:p>
          <a:p>
            <a:pPr>
              <a:buNone/>
            </a:pPr>
            <a:endParaRPr lang="en-US" dirty="0" smtClean="0"/>
          </a:p>
          <a:p>
            <a:r>
              <a:rPr lang="en-US" dirty="0" err="1" smtClean="0"/>
              <a:t>Shukla</a:t>
            </a:r>
            <a:r>
              <a:rPr lang="en-US" dirty="0" smtClean="0"/>
              <a:t>- </a:t>
            </a:r>
            <a:r>
              <a:rPr lang="en-US" dirty="0" err="1" smtClean="0"/>
              <a:t>Yajurveda</a:t>
            </a:r>
            <a:r>
              <a:rPr lang="en-US" dirty="0" smtClean="0"/>
              <a:t> </a:t>
            </a:r>
            <a:r>
              <a:rPr lang="en-US" dirty="0" err="1" smtClean="0"/>
              <a:t>Samhita</a:t>
            </a:r>
            <a:r>
              <a:rPr lang="en-US" dirty="0" smtClean="0"/>
              <a:t> 18.40.</a:t>
            </a:r>
          </a:p>
          <a:p>
            <a:pPr>
              <a:buNone/>
            </a:pPr>
            <a:endParaRPr lang="en-US" dirty="0" smtClean="0"/>
          </a:p>
          <a:p>
            <a:r>
              <a:rPr lang="en-US" dirty="0" err="1" smtClean="0"/>
              <a:t>Chaukhamba</a:t>
            </a:r>
            <a:r>
              <a:rPr lang="en-US" dirty="0" smtClean="0"/>
              <a:t> </a:t>
            </a:r>
            <a:r>
              <a:rPr lang="en-US" dirty="0" err="1" smtClean="0"/>
              <a:t>Vidya</a:t>
            </a:r>
            <a:r>
              <a:rPr lang="en-US" dirty="0" smtClean="0"/>
              <a:t> </a:t>
            </a:r>
            <a:r>
              <a:rPr lang="en-US" dirty="0" err="1" smtClean="0"/>
              <a:t>Bhavan</a:t>
            </a:r>
            <a:r>
              <a:rPr lang="en-US" dirty="0" smtClean="0"/>
              <a:t>,  Varanasi, 1996. p.456. Also, </a:t>
            </a:r>
            <a:r>
              <a:rPr lang="en-US" dirty="0" err="1" smtClean="0"/>
              <a:t>Taittiriya</a:t>
            </a:r>
            <a:r>
              <a:rPr lang="en-US" dirty="0" smtClean="0"/>
              <a:t> </a:t>
            </a:r>
            <a:r>
              <a:rPr lang="en-US" dirty="0" err="1" smtClean="0"/>
              <a:t>Samhita</a:t>
            </a:r>
            <a:r>
              <a:rPr lang="en-US" dirty="0" smtClean="0"/>
              <a:t> (Krishna </a:t>
            </a:r>
            <a:r>
              <a:rPr lang="en-US" dirty="0" err="1" smtClean="0"/>
              <a:t>Yajurveda</a:t>
            </a:r>
            <a:r>
              <a:rPr lang="en-US" dirty="0" smtClean="0"/>
              <a:t>), 3.4.7.1.</a:t>
            </a:r>
          </a:p>
          <a:p>
            <a:pPr>
              <a:buNone/>
            </a:pP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Such views about  moon had survived at least until about  1000 AD</a:t>
            </a:r>
            <a:endParaRPr lang="en-US" dirty="0"/>
          </a:p>
        </p:txBody>
      </p:sp>
      <p:sp>
        <p:nvSpPr>
          <p:cNvPr id="3" name="Content Placeholder 2"/>
          <p:cNvSpPr>
            <a:spLocks noGrp="1"/>
          </p:cNvSpPr>
          <p:nvPr>
            <p:ph sz="quarter" idx="1"/>
          </p:nvPr>
        </p:nvSpPr>
        <p:spPr/>
        <p:txBody>
          <a:bodyPr/>
          <a:lstStyle/>
          <a:p>
            <a:r>
              <a:rPr lang="en-US" dirty="0" smtClean="0"/>
              <a:t>Al-</a:t>
            </a:r>
            <a:r>
              <a:rPr lang="en-US" dirty="0" err="1" smtClean="0"/>
              <a:t>Biruni</a:t>
            </a:r>
            <a:r>
              <a:rPr lang="en-US" dirty="0" smtClean="0"/>
              <a:t>,  a Muslim  </a:t>
            </a:r>
            <a:r>
              <a:rPr lang="en-US" dirty="0" err="1" smtClean="0"/>
              <a:t>traveller</a:t>
            </a:r>
            <a:r>
              <a:rPr lang="en-US" dirty="0" smtClean="0"/>
              <a:t> and historian from about1000 AD noted that the Hindus believed</a:t>
            </a:r>
          </a:p>
          <a:p>
            <a:pPr>
              <a:buNone/>
            </a:pPr>
            <a:r>
              <a:rPr lang="en-US" dirty="0" smtClean="0"/>
              <a:t>“when the solar ray meets  the moon,  the ray becomes as cool as moon  herself,  then,  being reflected, it illuminates the darkness, makes  the night cool and extinguishes any hurtful kind of combustion wrought by the sun.</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137</TotalTime>
  <Words>978</Words>
  <Application>Microsoft Office PowerPoint</Application>
  <PresentationFormat>On-screen Show (4:3)</PresentationFormat>
  <Paragraphs>133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Civic</vt:lpstr>
      <vt:lpstr>The Scientific-Philosophical knowledge of the Ancient India</vt:lpstr>
      <vt:lpstr>Some Incredible Achievements of  Ancient Indian Scientists</vt:lpstr>
      <vt:lpstr>The Big Bang Theory</vt:lpstr>
      <vt:lpstr>Vedic Astronomy     Vedic Astronomy     Vedic Astronomy</vt:lpstr>
      <vt:lpstr>Dirgha-tama Sukta, RV, 1.164.48</vt:lpstr>
      <vt:lpstr>Zodiac sign</vt:lpstr>
      <vt:lpstr>Heliocentric Solar System   </vt:lpstr>
      <vt:lpstr>Moon lighted  by Sun’s Light</vt:lpstr>
      <vt:lpstr>Such views about  moon had survived at least until about  1000 AD</vt:lpstr>
      <vt:lpstr>Slide 10</vt:lpstr>
      <vt:lpstr>The Sulba Sutras</vt:lpstr>
      <vt:lpstr>Slide 12</vt:lpstr>
      <vt:lpstr>KANADA’S VAISHESHIKA SUTRA</vt:lpstr>
      <vt:lpstr>Kanada mentions magnet too</vt:lpstr>
      <vt:lpstr>Magnetic compass mentioned in 9th  century</vt:lpstr>
      <vt:lpstr>We will today examine some sutras discussing mechanics</vt:lpstr>
      <vt:lpstr>One karma (energy) is not produced by other Karma (energy)</vt:lpstr>
      <vt:lpstr>Karya-virodhi-karma. Energy is against the work.</vt:lpstr>
      <vt:lpstr>The invisible  forces:</vt:lpstr>
      <vt:lpstr> In  musal,  Kanada says</vt:lpstr>
      <vt:lpstr>Conclusion</vt:lpstr>
      <vt:lpstr>Acknowledge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Scientific-Philosophical knowledge of the Ancient India</dc:title>
  <dc:creator>Win7</dc:creator>
  <cp:lastModifiedBy>ASC</cp:lastModifiedBy>
  <cp:revision>9</cp:revision>
  <dcterms:created xsi:type="dcterms:W3CDTF">2018-03-23T05:43:46Z</dcterms:created>
  <dcterms:modified xsi:type="dcterms:W3CDTF">2018-03-24T05:11:57Z</dcterms:modified>
</cp:coreProperties>
</file>